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89" r:id="rId3"/>
    <p:sldId id="407" r:id="rId4"/>
    <p:sldId id="408" r:id="rId5"/>
    <p:sldId id="394" r:id="rId6"/>
    <p:sldId id="257" r:id="rId7"/>
    <p:sldId id="392" r:id="rId8"/>
    <p:sldId id="410" r:id="rId9"/>
    <p:sldId id="396" r:id="rId10"/>
    <p:sldId id="393" r:id="rId11"/>
    <p:sldId id="412" r:id="rId12"/>
    <p:sldId id="395" r:id="rId13"/>
    <p:sldId id="397" r:id="rId14"/>
    <p:sldId id="398" r:id="rId15"/>
    <p:sldId id="399" r:id="rId16"/>
    <p:sldId id="400" r:id="rId17"/>
    <p:sldId id="416" r:id="rId18"/>
    <p:sldId id="417" r:id="rId19"/>
    <p:sldId id="418" r:id="rId20"/>
    <p:sldId id="419" r:id="rId21"/>
    <p:sldId id="420" r:id="rId22"/>
    <p:sldId id="275" r:id="rId23"/>
    <p:sldId id="276" r:id="rId24"/>
    <p:sldId id="274" r:id="rId25"/>
    <p:sldId id="273" r:id="rId26"/>
    <p:sldId id="286" r:id="rId27"/>
    <p:sldId id="402" r:id="rId28"/>
    <p:sldId id="366" r:id="rId29"/>
    <p:sldId id="421" r:id="rId30"/>
    <p:sldId id="360" r:id="rId31"/>
    <p:sldId id="415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9"/>
    <p:restoredTop sz="96327"/>
  </p:normalViewPr>
  <p:slideViewPr>
    <p:cSldViewPr snapToGrid="0">
      <p:cViewPr varScale="1">
        <p:scale>
          <a:sx n="145" d="100"/>
          <a:sy n="14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E069C-373D-1445-B075-C85B4C25AB9A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2AA39-F74C-854A-BD50-B7615F6B9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3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4959B-8446-8B43-AEF5-54A3DBF118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B4BF-DE9A-1144-5974-22D8BAD04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53A61-7564-E20A-E002-EF07751B1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A8AED-68C3-B231-E45F-2200DB347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2F31B-AE9E-A7D6-0907-A0121471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4FEBE-7B07-01C3-7FCF-922CD89C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7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D48E-746E-38FC-E7DD-6CF77D29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41AB1-4E4A-B6A8-3ECE-024A58B8A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1920-1E84-DD2F-D678-604F7EC9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791AA-584E-5289-E698-817E12CC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9E54-7673-6D69-C692-2B4BBDF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2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EF1E3-0EC0-F491-2BEA-A862D01E0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08FE5-E975-20BB-D6FA-E5F3C14D9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0DECE-46BE-C9A0-E88B-142CE72D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AAADF-6EE7-39FB-F6EE-0FF13134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BB826-A931-5F6A-4F87-2996A2F5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2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1176-9FCD-35CC-9FEB-3B6C7740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E0B91-EBF5-6B28-8560-5E2B7ADEC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37511-81C0-7335-E1C4-EC045202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448EE-CB48-7E23-4911-4ADCE234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C04B4-72C0-438F-C4A9-BE086FFB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6DB3-3299-7FE4-566E-6C8F6F13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E17E6-1137-01B4-243E-49272625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CC84-6D03-6A2B-F016-23944DCE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D9E8-A2F6-70D9-895D-F989739C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F455A-88A6-EEE8-FD07-29D7EC09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B139-7A1D-EF6F-D9E7-0003EB14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6F54-F4E0-468F-A3E3-3A43F9954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8573-FB3B-1332-FEF9-0554692E8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86C62-CCD6-BC65-5423-86739DFA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3E3E0-839E-4E79-D832-5E266619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359D5-5D3B-6156-47D1-DB38A4E3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CDED-D493-FBCB-8018-F972786A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0D349-E75D-9002-0339-5EC351CEA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C5FB8-6154-1E65-1BF0-98140E524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4DEAF-A9C8-A2FE-B8D4-F98A52E3F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7204B-EDE9-FABD-B9B8-F594AC7DC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C87C8-222D-AFB9-6F33-2B1BAF7A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8098E-D533-B562-DE78-9E03176D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949FF-2143-F3B2-8C65-50531C2A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CA03-FC3D-A267-82F9-5C2A1C1A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B6C01-AEEF-FCBB-30C0-F049DEF1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0A938-09C9-28BD-35BA-BE666FB3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78753-8587-FF13-31DC-E856A205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9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0D166-1C62-CED3-7EC6-0E2C9E49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748BC-E02E-72B8-DADD-406DC0AD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E39BE-9469-41F9-373E-69CA06DD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7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82AE-351B-4B7E-10D9-DCF9F254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6CE4-3C04-04C9-132B-CDE25D07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46753-6D8A-4E46-FCAF-425E1750F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921EC-DA57-DD9A-954B-923B387F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FA097-A182-E125-BE30-5BBE9A06D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32B73-470A-0CDE-5B64-71D00D5A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6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026A-26BF-2E5B-8DB6-F1B9B2FE8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F82659-44E3-26BF-A7FB-AC5825C9F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E0BF8-55DD-6644-87AC-6DBEF4263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B8759-CFAC-EE3B-94ED-360343D5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9AE1E-9528-F472-EDCA-D44B0F15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6996-588C-4BC2-C9E1-B8D6EB12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10FC3-9398-A140-6418-55D064FD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D7269-3F4F-EFD0-60A6-17113CEE7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847D8-99B0-7E45-5455-A249EDFA2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3A8DF-6EB5-4A45-8B8C-481B402C796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7640-E6E3-D9CC-74E5-C6043927F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48418-0BDF-FB4A-6D02-1F241C5E1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B3EFB-0D07-1349-8B17-531764437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0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D5E2-DAD5-456C-FC28-55A5A01F0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Eden: Developer-friendly User-space Far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1762A-BE4F-9A2A-E7FA-F86288B29D27}"/>
              </a:ext>
            </a:extLst>
          </p:cNvPr>
          <p:cNvSpPr txBox="1"/>
          <p:nvPr/>
        </p:nvSpPr>
        <p:spPr>
          <a:xfrm>
            <a:off x="1274873" y="3927217"/>
            <a:ext cx="946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/>
              </a:rPr>
              <a:t>Anil Yelam, Stewart Grant, Saarth Deshpande, Nadav Amit, </a:t>
            </a:r>
          </a:p>
          <a:p>
            <a:pPr algn="ctr"/>
            <a:r>
              <a:rPr lang="en-US" dirty="0">
                <a:effectLst/>
              </a:rPr>
              <a:t>Radhika Niranjan Mysore, Amy Ousterhout, Marcos K. Aguilera and Alex C. Snoeren</a:t>
            </a:r>
          </a:p>
        </p:txBody>
      </p:sp>
    </p:spTree>
    <p:extLst>
      <p:ext uri="{BB962C8B-B14F-4D97-AF65-F5344CB8AC3E}">
        <p14:creationId xmlns:p14="http://schemas.microsoft.com/office/powerpoint/2010/main" val="87160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13BDF-72CD-3C47-BD38-D8B5F964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5452A-F325-3863-0697-C9E472A6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5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7A10-516C-E364-85C6-4BA17F5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DD600-776E-CA13-C6FD-D4213604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Mandatory for good performance!</a:t>
            </a:r>
          </a:p>
          <a:p>
            <a:r>
              <a:rPr lang="en-US" dirty="0"/>
              <a:t>Help with User-space paging throughput</a:t>
            </a:r>
          </a:p>
          <a:p>
            <a:r>
              <a:rPr lang="en-US" dirty="0"/>
              <a:t>Allow hiding latencies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4C9E4-F4A4-EA33-DFEC-AC5541C8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3053586"/>
            <a:ext cx="5404556" cy="366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08952-E990-1CBC-A255-F6D131424F5D}"/>
              </a:ext>
            </a:extLst>
          </p:cNvPr>
          <p:cNvSpPr txBox="1"/>
          <p:nvPr/>
        </p:nvSpPr>
        <p:spPr>
          <a:xfrm rot="16200000">
            <a:off x="6003483" y="4497667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3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C1E-A0FB-4014-095C-C9558BFD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975-3F4B-4CE8-E907-1B999A17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Read-ahead</a:t>
            </a:r>
          </a:p>
          <a:p>
            <a:r>
              <a:rPr lang="en-US" dirty="0"/>
              <a:t>Reclaim priority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CB996-D161-EC19-7621-9725C996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43" y="1825625"/>
            <a:ext cx="5566157" cy="39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CD49-5716-33C2-ECE4-7F9B4048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Hinted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Un-hinted</a:t>
            </a:r>
            <a:r>
              <a:rPr lang="en-US" dirty="0"/>
              <a:t> Paths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A1D49-9BEC-1A51-974B-B7E7A4C567E5}"/>
              </a:ext>
            </a:extLst>
          </p:cNvPr>
          <p:cNvSpPr txBox="1"/>
          <p:nvPr/>
        </p:nvSpPr>
        <p:spPr>
          <a:xfrm>
            <a:off x="2951501" y="3967422"/>
            <a:ext cx="6288997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/>
              <a:t>Lock the page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/>
              <a:t>Post RDMA read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/>
              <a:t>Reclaim pages if needed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 another thread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/>
              <a:t>Check for RDMA completions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Lucida Console" panose="020B0609040504020204" pitchFamily="49" charset="0"/>
              </a:rPr>
              <a:t>Uffd_copy</a:t>
            </a:r>
            <a:r>
              <a:rPr lang="en-US" sz="2800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9043C0-A233-DC80-9EFD-6254B66A6DC9}"/>
              </a:ext>
            </a:extLst>
          </p:cNvPr>
          <p:cNvSpPr txBox="1"/>
          <p:nvPr/>
        </p:nvSpPr>
        <p:spPr>
          <a:xfrm>
            <a:off x="6592711" y="2658579"/>
            <a:ext cx="34808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Lucida Console" panose="020B0609040504020204" pitchFamily="49" charset="0"/>
              </a:rPr>
              <a:t>Uffd_poll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E7CD8-2B01-E0D1-A0EE-C6301E45996A}"/>
              </a:ext>
            </a:extLst>
          </p:cNvPr>
          <p:cNvSpPr txBox="1"/>
          <p:nvPr/>
        </p:nvSpPr>
        <p:spPr>
          <a:xfrm>
            <a:off x="1829126" y="2597023"/>
            <a:ext cx="336375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Lucida Console" panose="020B0609040504020204" pitchFamily="49" charset="0"/>
              </a:rPr>
              <a:t>hint_page_fault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</a:p>
          <a:p>
            <a:pPr algn="ctr"/>
            <a:r>
              <a:rPr lang="en-US" dirty="0"/>
              <a:t>Check for page existence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8D1813-FFD7-1641-6429-8DCDADEC915A}"/>
              </a:ext>
            </a:extLst>
          </p:cNvPr>
          <p:cNvCxnSpPr/>
          <p:nvPr/>
        </p:nvCxnSpPr>
        <p:spPr>
          <a:xfrm>
            <a:off x="4086578" y="3335687"/>
            <a:ext cx="0" cy="629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E9BF5B-F142-84EE-D999-70A960FFC7DC}"/>
              </a:ext>
            </a:extLst>
          </p:cNvPr>
          <p:cNvCxnSpPr>
            <a:cxnSpLocks/>
          </p:cNvCxnSpPr>
          <p:nvPr/>
        </p:nvCxnSpPr>
        <p:spPr>
          <a:xfrm>
            <a:off x="7253112" y="3120244"/>
            <a:ext cx="0" cy="844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FE4013-8056-4015-3A07-71F92DA7C05D}"/>
              </a:ext>
            </a:extLst>
          </p:cNvPr>
          <p:cNvSpPr txBox="1"/>
          <p:nvPr/>
        </p:nvSpPr>
        <p:spPr>
          <a:xfrm>
            <a:off x="7097734" y="1969434"/>
            <a:ext cx="2238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 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F55933-72F0-0910-D1B1-6DD4993A1BCA}"/>
              </a:ext>
            </a:extLst>
          </p:cNvPr>
          <p:cNvSpPr txBox="1"/>
          <p:nvPr/>
        </p:nvSpPr>
        <p:spPr>
          <a:xfrm>
            <a:off x="2404191" y="1882246"/>
            <a:ext cx="2213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Worker core</a:t>
            </a:r>
          </a:p>
        </p:txBody>
      </p:sp>
    </p:spTree>
    <p:extLst>
      <p:ext uri="{BB962C8B-B14F-4D97-AF65-F5344CB8AC3E}">
        <p14:creationId xmlns:p14="http://schemas.microsoft.com/office/powerpoint/2010/main" val="355033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515F-B05E-6A2E-4DC7-4D98742D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D2CF-CBDC-F787-D71D-EB60F08E3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Concurrent faults</a:t>
            </a:r>
          </a:p>
          <a:p>
            <a:pPr lvl="1"/>
            <a:r>
              <a:rPr lang="en-US" dirty="0"/>
              <a:t>Added to local wait queues</a:t>
            </a:r>
          </a:p>
          <a:p>
            <a:pPr lvl="1"/>
            <a:r>
              <a:rPr lang="en-US" dirty="0"/>
              <a:t>Monitored on thread yields</a:t>
            </a:r>
          </a:p>
          <a:p>
            <a:r>
              <a:rPr lang="en-US" dirty="0"/>
              <a:t>Fault stealing</a:t>
            </a:r>
          </a:p>
          <a:p>
            <a:pPr lvl="1"/>
            <a:r>
              <a:rPr lang="en-US" dirty="0"/>
              <a:t>Cores can steal waiting faults or RDMA completions</a:t>
            </a:r>
          </a:p>
          <a:p>
            <a:pPr lvl="1"/>
            <a:r>
              <a:rPr lang="en-US" dirty="0"/>
              <a:t>Mainly for load balancing</a:t>
            </a:r>
          </a:p>
          <a:p>
            <a:pPr lvl="1"/>
            <a:r>
              <a:rPr lang="en-US" dirty="0"/>
              <a:t>Control core steals to avoid deadlocks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8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788E-A7E6-0989-C9CE-BABB69CE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C5A7-8E6F-74B6-AA5D-5F0BFF03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Mechanism</a:t>
            </a:r>
          </a:p>
          <a:p>
            <a:pPr lvl="1"/>
            <a:r>
              <a:rPr lang="en-US" dirty="0">
                <a:effectLst/>
                <a:latin typeface="+mj-lt"/>
              </a:rPr>
              <a:t>UFFDIO_WRITEPROTECT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and </a:t>
            </a:r>
            <a:r>
              <a:rPr lang="en-US" dirty="0" err="1">
                <a:effectLst/>
                <a:latin typeface="+mj-lt"/>
              </a:rPr>
              <a:t>madvise</a:t>
            </a:r>
            <a:r>
              <a:rPr lang="en-US" dirty="0">
                <a:effectLst/>
                <a:latin typeface="+mj-lt"/>
              </a:rPr>
              <a:t>(MADV_DONTNEED)</a:t>
            </a:r>
            <a:endParaRPr lang="en-US" dirty="0"/>
          </a:p>
          <a:p>
            <a:pPr lvl="1"/>
            <a:r>
              <a:rPr lang="en-US" dirty="0"/>
              <a:t>Added vectored variants for batching</a:t>
            </a:r>
          </a:p>
          <a:p>
            <a:pPr lvl="1"/>
            <a:r>
              <a:rPr lang="en-US" dirty="0"/>
              <a:t>Indirect reclaim on control core</a:t>
            </a:r>
          </a:p>
          <a:p>
            <a:pPr lvl="1"/>
            <a:r>
              <a:rPr lang="en-US" dirty="0"/>
              <a:t>Direct reclaim on every core when needed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Hints allow various ways to record access</a:t>
            </a:r>
          </a:p>
          <a:p>
            <a:pPr lvl="1"/>
            <a:r>
              <a:rPr lang="en-US" dirty="0"/>
              <a:t>Currently supports </a:t>
            </a:r>
            <a:r>
              <a:rPr lang="en-US" dirty="0">
                <a:latin typeface="+mj-lt"/>
              </a:rPr>
              <a:t>FIFO</a:t>
            </a:r>
            <a:r>
              <a:rPr lang="en-US" dirty="0"/>
              <a:t> (default), </a:t>
            </a:r>
            <a:r>
              <a:rPr lang="en-US" dirty="0">
                <a:latin typeface="+mj-lt"/>
              </a:rPr>
              <a:t>SC</a:t>
            </a:r>
            <a:r>
              <a:rPr lang="en-US" dirty="0"/>
              <a:t>, </a:t>
            </a:r>
            <a:r>
              <a:rPr lang="en-US" dirty="0">
                <a:latin typeface="+mj-lt"/>
              </a:rPr>
              <a:t>LRU</a:t>
            </a:r>
            <a:r>
              <a:rPr lang="en-US" dirty="0"/>
              <a:t> and </a:t>
            </a:r>
            <a:r>
              <a:rPr lang="en-US" dirty="0">
                <a:latin typeface="+mj-lt"/>
              </a:rPr>
              <a:t>Priority</a:t>
            </a:r>
            <a:r>
              <a:rPr lang="en-US" dirty="0"/>
              <a:t> policies</a:t>
            </a:r>
          </a:p>
        </p:txBody>
      </p:sp>
    </p:spTree>
    <p:extLst>
      <p:ext uri="{BB962C8B-B14F-4D97-AF65-F5344CB8AC3E}">
        <p14:creationId xmlns:p14="http://schemas.microsoft.com/office/powerpoint/2010/main" val="85441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7C8D-8A36-15B4-A1FA-65DC70872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noteworthy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99D7-736E-E54F-CB65-9F040BB2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interposition with a shim library and </a:t>
            </a:r>
            <a:r>
              <a:rPr lang="en-US" dirty="0" err="1">
                <a:latin typeface="+mj-lt"/>
              </a:rPr>
              <a:t>jemalloc</a:t>
            </a:r>
            <a:endParaRPr lang="en-US" dirty="0"/>
          </a:p>
          <a:p>
            <a:r>
              <a:rPr lang="en-US" dirty="0"/>
              <a:t>Fault tracing both in Eden and as a stand-alone tool, </a:t>
            </a:r>
            <a:r>
              <a:rPr lang="en-US" dirty="0">
                <a:latin typeface="+mj-lt"/>
              </a:rPr>
              <a:t>fltrace</a:t>
            </a:r>
          </a:p>
          <a:p>
            <a:pPr lvl="1"/>
            <a:r>
              <a:rPr lang="en-US" dirty="0"/>
              <a:t>Outputs Flame-graphs for un-hinted 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95445-5BEE-94B7-536C-35C597C62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3" t="9581"/>
          <a:stretch/>
        </p:blipFill>
        <p:spPr>
          <a:xfrm>
            <a:off x="5565422" y="3646310"/>
            <a:ext cx="5302250" cy="2789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746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B11D-59EE-C89D-B374-5AE5AF8E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D568-6AC6-8B06-028D-027DDE30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Hinting effort – much better than AIFM</a:t>
            </a:r>
          </a:p>
          <a:p>
            <a:r>
              <a:rPr lang="en-US" dirty="0"/>
              <a:t>Performance &amp; flexibility – on par with AIFM</a:t>
            </a:r>
          </a:p>
        </p:txBody>
      </p:sp>
    </p:spTree>
    <p:extLst>
      <p:ext uri="{BB962C8B-B14F-4D97-AF65-F5344CB8AC3E}">
        <p14:creationId xmlns:p14="http://schemas.microsoft.com/office/powerpoint/2010/main" val="256869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8140-551E-5B64-73D8-7AC26BC9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93BA-9443-7185-0F42-3E38C206A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4351338"/>
          </a:xfrm>
        </p:spPr>
        <p:txBody>
          <a:bodyPr/>
          <a:lstStyle/>
          <a:p>
            <a:r>
              <a:rPr lang="en-US" dirty="0"/>
              <a:t>Trace faults with </a:t>
            </a:r>
            <a:r>
              <a:rPr lang="en-US" dirty="0">
                <a:latin typeface="+mj-lt"/>
              </a:rPr>
              <a:t>Fltrace</a:t>
            </a:r>
            <a:r>
              <a:rPr lang="en-US" dirty="0"/>
              <a:t> </a:t>
            </a:r>
          </a:p>
          <a:p>
            <a:r>
              <a:rPr lang="en-US" dirty="0"/>
              <a:t>Two basic hints: </a:t>
            </a:r>
            <a:r>
              <a:rPr lang="en-US" dirty="0">
                <a:latin typeface="+mj-lt"/>
              </a:rPr>
              <a:t>assoc:70 </a:t>
            </a:r>
            <a:r>
              <a:rPr lang="en-US" dirty="0"/>
              <a:t>and </a:t>
            </a:r>
            <a:r>
              <a:rPr lang="en-US" dirty="0">
                <a:latin typeface="+mj-lt"/>
              </a:rPr>
              <a:t>assoc:85</a:t>
            </a:r>
          </a:p>
          <a:p>
            <a:r>
              <a:rPr lang="en-US" dirty="0"/>
              <a:t>Turned-off LRU</a:t>
            </a:r>
          </a:p>
          <a:p>
            <a:r>
              <a:rPr lang="en-US" dirty="0"/>
              <a:t>An extra range hint </a:t>
            </a:r>
            <a:r>
              <a:rPr lang="en-US" dirty="0">
                <a:latin typeface="+mj-lt"/>
              </a:rPr>
              <a:t>assoc:88 </a:t>
            </a:r>
            <a:r>
              <a:rPr lang="en-US" dirty="0"/>
              <a:t>to cover tailenders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8FBF8-D069-9ABC-1ED7-37C65187F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3" t="9581"/>
          <a:stretch/>
        </p:blipFill>
        <p:spPr>
          <a:xfrm>
            <a:off x="6810727" y="1747917"/>
            <a:ext cx="5302250" cy="2789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90B92-7C5E-B2B2-5E47-51EB0EFE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56" y="4591651"/>
            <a:ext cx="6333066" cy="2176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BFC26-DB28-2A78-F47D-C93BAA98CC55}"/>
              </a:ext>
            </a:extLst>
          </p:cNvPr>
          <p:cNvSpPr txBox="1"/>
          <p:nvPr/>
        </p:nvSpPr>
        <p:spPr>
          <a:xfrm>
            <a:off x="8206908" y="1440713"/>
            <a:ext cx="4093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(traced at local memory = 10% of the max resident set size)</a:t>
            </a:r>
          </a:p>
        </p:txBody>
      </p:sp>
    </p:spTree>
    <p:extLst>
      <p:ext uri="{BB962C8B-B14F-4D97-AF65-F5344CB8AC3E}">
        <p14:creationId xmlns:p14="http://schemas.microsoft.com/office/powerpoint/2010/main" val="365846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CC4F-EE55-3364-3265-3889610E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784A0-3FCA-A189-5AE3-4C518F6B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644"/>
            <a:ext cx="10591189" cy="3411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E1E87-4A8A-F6D5-1EDE-893876165B97}"/>
              </a:ext>
            </a:extLst>
          </p:cNvPr>
          <p:cNvSpPr txBox="1"/>
          <p:nvPr/>
        </p:nvSpPr>
        <p:spPr>
          <a:xfrm>
            <a:off x="1117600" y="1879647"/>
            <a:ext cx="5339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Performance gain from basic hints (mostly from network latency hiding)</a:t>
            </a:r>
          </a:p>
        </p:txBody>
      </p:sp>
    </p:spTree>
    <p:extLst>
      <p:ext uri="{BB962C8B-B14F-4D97-AF65-F5344CB8AC3E}">
        <p14:creationId xmlns:p14="http://schemas.microsoft.com/office/powerpoint/2010/main" val="188219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9FE3-DC1C-2C2F-07D8-13A5797A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B18D9-8FE1-F804-9CEF-51A2A512A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50" y="1646723"/>
            <a:ext cx="6964015" cy="9722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Eden replaces most </a:t>
            </a:r>
            <a:r>
              <a:rPr lang="en-US" dirty="0">
                <a:solidFill>
                  <a:srgbClr val="C00000"/>
                </a:solidFill>
              </a:rPr>
              <a:t>page faults </a:t>
            </a:r>
            <a:r>
              <a:rPr lang="en-US" dirty="0"/>
              <a:t>with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page fault hints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an user-space pager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B7D5-7377-41CA-D1D8-C3FC930E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18983-7BF9-6942-A9DA-08E03757D316}" type="slidenum">
              <a:rPr lang="en-US" smtClean="0"/>
              <a:t>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7D293-0F63-D72E-6600-9C51BB925E1F}"/>
              </a:ext>
            </a:extLst>
          </p:cNvPr>
          <p:cNvSpPr/>
          <p:nvPr/>
        </p:nvSpPr>
        <p:spPr>
          <a:xfrm>
            <a:off x="1465070" y="3150766"/>
            <a:ext cx="2142160" cy="8626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F06911-E78A-4DC7-4BA5-916D4392DBDC}"/>
              </a:ext>
            </a:extLst>
          </p:cNvPr>
          <p:cNvSpPr/>
          <p:nvPr/>
        </p:nvSpPr>
        <p:spPr>
          <a:xfrm>
            <a:off x="1465071" y="4283123"/>
            <a:ext cx="2142159" cy="7888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565C1A-2A7B-8BE3-860C-E8205B6CBAD3}"/>
              </a:ext>
            </a:extLst>
          </p:cNvPr>
          <p:cNvCxnSpPr>
            <a:cxnSpLocks/>
          </p:cNvCxnSpPr>
          <p:nvPr/>
        </p:nvCxnSpPr>
        <p:spPr>
          <a:xfrm>
            <a:off x="1465070" y="4110918"/>
            <a:ext cx="3524945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9EE9E4-C9CA-2C5E-E394-7867A0AD9948}"/>
              </a:ext>
            </a:extLst>
          </p:cNvPr>
          <p:cNvSpPr/>
          <p:nvPr/>
        </p:nvSpPr>
        <p:spPr>
          <a:xfrm>
            <a:off x="4061002" y="4230624"/>
            <a:ext cx="1047964" cy="8938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Far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D91C9-4B42-6863-5081-F7E703C56358}"/>
              </a:ext>
            </a:extLst>
          </p:cNvPr>
          <p:cNvSpPr txBox="1"/>
          <p:nvPr/>
        </p:nvSpPr>
        <p:spPr>
          <a:xfrm>
            <a:off x="1465070" y="5506440"/>
            <a:ext cx="2940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Fastswap, etc.</a:t>
            </a:r>
          </a:p>
          <a:p>
            <a:r>
              <a:rPr lang="en-US" i="1" dirty="0"/>
              <a:t>Page faults + OS swap system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79A0A6-4C43-94D3-00FF-AB855D95625E}"/>
              </a:ext>
            </a:extLst>
          </p:cNvPr>
          <p:cNvSpPr/>
          <p:nvPr/>
        </p:nvSpPr>
        <p:spPr>
          <a:xfrm>
            <a:off x="2525849" y="4500479"/>
            <a:ext cx="962512" cy="3541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Pager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E08C14-D736-FB34-89CA-52DD395F9B2F}"/>
              </a:ext>
            </a:extLst>
          </p:cNvPr>
          <p:cNvCxnSpPr>
            <a:cxnSpLocks/>
          </p:cNvCxnSpPr>
          <p:nvPr/>
        </p:nvCxnSpPr>
        <p:spPr>
          <a:xfrm>
            <a:off x="3025027" y="3760554"/>
            <a:ext cx="0" cy="7940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DF9B7F-150D-CB83-711D-FC45D5007AAA}"/>
              </a:ext>
            </a:extLst>
          </p:cNvPr>
          <p:cNvCxnSpPr>
            <a:cxnSpLocks/>
            <a:stCxn id="15" idx="6"/>
            <a:endCxn id="8" idx="1"/>
          </p:cNvCxnSpPr>
          <p:nvPr/>
        </p:nvCxnSpPr>
        <p:spPr>
          <a:xfrm>
            <a:off x="3488361" y="4677550"/>
            <a:ext cx="572641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DA4DEF7-8DB4-F159-17F3-E7E2F607C6D4}"/>
              </a:ext>
            </a:extLst>
          </p:cNvPr>
          <p:cNvSpPr/>
          <p:nvPr/>
        </p:nvSpPr>
        <p:spPr>
          <a:xfrm>
            <a:off x="7201987" y="3150765"/>
            <a:ext cx="2142160" cy="8626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FA2FA8-E6FF-4D5E-2C05-59A3AFC4856C}"/>
              </a:ext>
            </a:extLst>
          </p:cNvPr>
          <p:cNvSpPr/>
          <p:nvPr/>
        </p:nvSpPr>
        <p:spPr>
          <a:xfrm>
            <a:off x="7201988" y="4283123"/>
            <a:ext cx="2142159" cy="78885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144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434781-DCA9-3502-4372-85F97BCA07D7}"/>
              </a:ext>
            </a:extLst>
          </p:cNvPr>
          <p:cNvCxnSpPr>
            <a:cxnSpLocks/>
          </p:cNvCxnSpPr>
          <p:nvPr/>
        </p:nvCxnSpPr>
        <p:spPr>
          <a:xfrm>
            <a:off x="7201987" y="4110918"/>
            <a:ext cx="3524945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6D5C81-E227-C666-063D-03812E27063D}"/>
              </a:ext>
            </a:extLst>
          </p:cNvPr>
          <p:cNvSpPr/>
          <p:nvPr/>
        </p:nvSpPr>
        <p:spPr>
          <a:xfrm>
            <a:off x="9778588" y="3060984"/>
            <a:ext cx="1047964" cy="8938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Far Memory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B3572-8FDC-FA51-31AD-7EFA375EB379}"/>
              </a:ext>
            </a:extLst>
          </p:cNvPr>
          <p:cNvSpPr txBox="1"/>
          <p:nvPr/>
        </p:nvSpPr>
        <p:spPr>
          <a:xfrm>
            <a:off x="7560625" y="5495240"/>
            <a:ext cx="2920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Eden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i="1" dirty="0"/>
              <a:t>Page fault hints + User-space pager enabled by Userfaultfd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928D710-5E38-4521-A9F9-B6CB6B2CD92E}"/>
              </a:ext>
            </a:extLst>
          </p:cNvPr>
          <p:cNvSpPr/>
          <p:nvPr/>
        </p:nvSpPr>
        <p:spPr>
          <a:xfrm>
            <a:off x="8317419" y="3555141"/>
            <a:ext cx="962512" cy="3541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Pager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27086A-7E07-8230-4391-DC85EC922473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7560625" y="3732212"/>
            <a:ext cx="756794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4DE24-B8B0-04E2-E765-DEEDD153AD79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9279931" y="3732212"/>
            <a:ext cx="49865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9C04376-E799-DE5B-42F2-57F505948638}"/>
              </a:ext>
            </a:extLst>
          </p:cNvPr>
          <p:cNvSpPr/>
          <p:nvPr/>
        </p:nvSpPr>
        <p:spPr>
          <a:xfrm>
            <a:off x="8190545" y="4399562"/>
            <a:ext cx="1089386" cy="2696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Userfaultfd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6C69AD-AF93-472B-31F3-7B8C99E56B1B}"/>
              </a:ext>
            </a:extLst>
          </p:cNvPr>
          <p:cNvCxnSpPr>
            <a:cxnSpLocks/>
          </p:cNvCxnSpPr>
          <p:nvPr/>
        </p:nvCxnSpPr>
        <p:spPr>
          <a:xfrm>
            <a:off x="8801594" y="3897009"/>
            <a:ext cx="0" cy="502553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DCB6D0-4F48-C103-0C27-65133ABCBE2A}"/>
              </a:ext>
            </a:extLst>
          </p:cNvPr>
          <p:cNvCxnSpPr>
            <a:cxnSpLocks/>
          </p:cNvCxnSpPr>
          <p:nvPr/>
        </p:nvCxnSpPr>
        <p:spPr>
          <a:xfrm>
            <a:off x="5976439" y="3106432"/>
            <a:ext cx="0" cy="3664225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91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EC97-5D89-240C-48D9-20982C67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Hinting </a:t>
            </a:r>
            <a:r>
              <a:rPr lang="en-US" dirty="0" err="1"/>
              <a:t>DataFrame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E6E71-4E80-996D-2F89-97E6E485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Pandas-like C++ library </a:t>
            </a:r>
          </a:p>
          <a:p>
            <a:r>
              <a:rPr lang="en-US" dirty="0"/>
              <a:t>Benchmark runs 9 analytics queries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AIFM far-memory porting:</a:t>
            </a:r>
          </a:p>
          <a:p>
            <a:r>
              <a:rPr lang="en-US" sz="2400" dirty="0"/>
              <a:t>Updates to Dataframe data structure </a:t>
            </a:r>
          </a:p>
          <a:p>
            <a:r>
              <a:rPr lang="en-US" sz="2400" dirty="0"/>
              <a:t>Changing all references in the code</a:t>
            </a:r>
          </a:p>
          <a:p>
            <a:r>
              <a:rPr lang="en-US" sz="2400" dirty="0"/>
              <a:t>Adding appropriate dereference scopes</a:t>
            </a:r>
          </a:p>
          <a:p>
            <a:r>
              <a:rPr lang="en-US" sz="2400" b="1" dirty="0"/>
              <a:t>Result</a:t>
            </a:r>
            <a:r>
              <a:rPr lang="en-US" sz="2400" dirty="0"/>
              <a:t>: 1100 LOC changes  or 7.7% of the code base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2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75BB-1775-1043-0F4C-F936D253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AIFM changes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6A4A7-F096-9408-21B6-3F474C69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9844"/>
            <a:ext cx="9964246" cy="3888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364BFA-3204-7A26-9B8F-6D96162417AF}"/>
              </a:ext>
            </a:extLst>
          </p:cNvPr>
          <p:cNvSpPr/>
          <p:nvPr/>
        </p:nvSpPr>
        <p:spPr>
          <a:xfrm>
            <a:off x="6587612" y="3293807"/>
            <a:ext cx="1592827" cy="1646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6E48C-7A9F-CF32-6BE3-431CAD31FC34}"/>
              </a:ext>
            </a:extLst>
          </p:cNvPr>
          <p:cNvSpPr/>
          <p:nvPr/>
        </p:nvSpPr>
        <p:spPr>
          <a:xfrm>
            <a:off x="6838333" y="3927984"/>
            <a:ext cx="1686236" cy="16469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8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22C-BC97-E204-5768-7F3F30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Fault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8DCF-0883-03EF-C877-5B7B619C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Includes first-time faults too, non-localized</a:t>
            </a:r>
          </a:p>
          <a:p>
            <a:pPr marL="0" indent="0">
              <a:buNone/>
            </a:pPr>
            <a:r>
              <a:rPr lang="en-US" sz="2000" dirty="0"/>
              <a:t>(at 10% local memory – for all the analysis here and after)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A04A3-177A-3EC4-CC4A-E510298B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2744493"/>
            <a:ext cx="11981793" cy="3172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76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022C-BC97-E204-5768-7F3F3094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Fault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A8DCF-0883-03EF-C877-5B7B619CB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Localized to the benchmark and the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B4E20-15B4-D519-0D55-6341484C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10033"/>
            <a:ext cx="12216239" cy="2801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4394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65DA-0589-E272-68C5-FC5068DA2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Hinting top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68E7D-47D0-CEBD-1856-5582971E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1573" cy="4351338"/>
          </a:xfrm>
        </p:spPr>
        <p:txBody>
          <a:bodyPr/>
          <a:lstStyle/>
          <a:p>
            <a:r>
              <a:rPr lang="en-US" sz="2400" dirty="0"/>
              <a:t>23 locations for 95% (even lesser lines of code)</a:t>
            </a:r>
          </a:p>
          <a:p>
            <a:r>
              <a:rPr lang="en-US" sz="2400" dirty="0"/>
              <a:t>Top 3 locations cover ~66%</a:t>
            </a:r>
          </a:p>
          <a:p>
            <a:r>
              <a:rPr lang="en-US" sz="2400" dirty="0"/>
              <a:t>Took me a few hours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F5391-269A-E457-2AEA-8B4D3523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89" y="1680085"/>
            <a:ext cx="5728598" cy="4642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28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5044-6574-0B2D-35D7-48DE2FE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hinting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B4882-C92D-7911-F2FF-7C3C98D4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5" y="1846485"/>
            <a:ext cx="5915486" cy="697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F6A20-EFF4-FB11-799F-EB0A3347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2" y="2554013"/>
            <a:ext cx="4552931" cy="3080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85AC4F0-7C25-DCC8-C5DC-76F9ED69D19F}"/>
              </a:ext>
            </a:extLst>
          </p:cNvPr>
          <p:cNvSpPr/>
          <p:nvPr/>
        </p:nvSpPr>
        <p:spPr>
          <a:xfrm>
            <a:off x="5618913" y="3429000"/>
            <a:ext cx="1001028" cy="5462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CFFEA-2C47-CF1A-76B5-F7C0DC2C2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68" y="1901765"/>
            <a:ext cx="5145897" cy="3566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60A10-C73F-189E-0D82-74EDE5086A4D}"/>
              </a:ext>
            </a:extLst>
          </p:cNvPr>
          <p:cNvSpPr txBox="1"/>
          <p:nvPr/>
        </p:nvSpPr>
        <p:spPr>
          <a:xfrm>
            <a:off x="8887407" y="5518483"/>
            <a:ext cx="11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 hints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0BE26-0B93-6269-74F3-7E108F4746F3}"/>
              </a:ext>
            </a:extLst>
          </p:cNvPr>
          <p:cNvSpPr txBox="1"/>
          <p:nvPr/>
        </p:nvSpPr>
        <p:spPr>
          <a:xfrm>
            <a:off x="1767623" y="57158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61655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261A-C6B5-5A61-8229-840CF722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“Smart” (extended)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0672-2F9F-A0E4-FC3E-E48A0A5E7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9351"/>
            <a:ext cx="10515600" cy="1247611"/>
          </a:xfrm>
        </p:spPr>
        <p:txBody>
          <a:bodyPr>
            <a:normAutofit/>
          </a:bodyPr>
          <a:lstStyle/>
          <a:p>
            <a:r>
              <a:rPr lang="en-US" dirty="0"/>
              <a:t>Set sequential flag to reduce hinting overhead</a:t>
            </a:r>
          </a:p>
          <a:p>
            <a:r>
              <a:rPr lang="en-US" dirty="0"/>
              <a:t>Set read-ahead – </a:t>
            </a:r>
            <a:r>
              <a:rPr lang="en-US" dirty="0">
                <a:solidFill>
                  <a:srgbClr val="0070C0"/>
                </a:solidFill>
              </a:rPr>
              <a:t>huge impact from batching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C1619-12DA-B7ED-45DC-D5A6777A4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" y="1690688"/>
            <a:ext cx="11805745" cy="27982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725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1FE6-6DCA-7407-EC9C-FE0E01EA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5DF5-4BB7-6E70-C163-D92737C4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hinting overhead</a:t>
            </a:r>
          </a:p>
          <a:p>
            <a:r>
              <a:rPr lang="en-US" dirty="0"/>
              <a:t>Aggressive read-ahead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A7F57-307E-C189-2681-D96D3779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82" y="2483810"/>
            <a:ext cx="4857318" cy="30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FF9E-2A28-DC59-393B-EB17ED48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Emulating AIFM’s non-temporal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9F69-5CB4-D912-0001-CEC230D3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196" cy="4351338"/>
          </a:xfrm>
        </p:spPr>
        <p:txBody>
          <a:bodyPr>
            <a:normAutofit/>
          </a:bodyPr>
          <a:lstStyle/>
          <a:p>
            <a:r>
              <a:rPr lang="en-US" dirty="0"/>
              <a:t>Set objects “non-temporal” to avoid cache pollution</a:t>
            </a:r>
          </a:p>
          <a:p>
            <a:pPr lvl="1"/>
            <a:r>
              <a:rPr lang="en-US" dirty="0"/>
              <a:t>Segregated in the Cache</a:t>
            </a:r>
          </a:p>
          <a:p>
            <a:pPr lvl="1"/>
            <a:r>
              <a:rPr lang="en-US" dirty="0"/>
              <a:t>Prioritize on eviction</a:t>
            </a:r>
          </a:p>
          <a:p>
            <a:r>
              <a:rPr lang="en-US" dirty="0"/>
              <a:t>AIFM demonstrated with a Synthetic Web Service application</a:t>
            </a:r>
          </a:p>
          <a:p>
            <a:pPr lvl="1"/>
            <a:r>
              <a:rPr lang="en-US" dirty="0"/>
              <a:t>Small but perf-dominating hash table</a:t>
            </a:r>
          </a:p>
          <a:p>
            <a:pPr lvl="1"/>
            <a:r>
              <a:rPr lang="en-US" dirty="0"/>
              <a:t>Large-sized blob array</a:t>
            </a:r>
          </a:p>
          <a:p>
            <a:pPr lvl="1"/>
            <a:r>
              <a:rPr lang="en-US" dirty="0"/>
              <a:t>Sets blob array as “non-temporal” improves cache hits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FEA72-A628-604C-6C7A-29390203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18983-7BF9-6942-A9DA-08E03757D31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818C-8F16-3991-25CA-9C5B59DD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72" y="2051657"/>
            <a:ext cx="4101528" cy="3567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556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8140-551E-5B64-73D8-7AC26BC9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93BA-9443-7185-0F42-3E38C206A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244" cy="4351338"/>
          </a:xfrm>
        </p:spPr>
        <p:txBody>
          <a:bodyPr/>
          <a:lstStyle/>
          <a:p>
            <a:r>
              <a:rPr lang="en-US" dirty="0"/>
              <a:t>Trace faults with </a:t>
            </a:r>
            <a:r>
              <a:rPr lang="en-US" dirty="0">
                <a:latin typeface="+mj-lt"/>
              </a:rPr>
              <a:t>Fltrace</a:t>
            </a:r>
            <a:r>
              <a:rPr lang="en-US" dirty="0"/>
              <a:t> </a:t>
            </a:r>
          </a:p>
          <a:p>
            <a:r>
              <a:rPr lang="en-US" dirty="0"/>
              <a:t>Two hints in hash table</a:t>
            </a:r>
          </a:p>
          <a:p>
            <a:r>
              <a:rPr lang="en-US" dirty="0"/>
              <a:t>One for the blob array</a:t>
            </a:r>
          </a:p>
          <a:p>
            <a:r>
              <a:rPr lang="en-US" i="1" dirty="0"/>
              <a:t>Prioritize blob array for reclaim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BFC26-DB28-2A78-F47D-C93BAA98CC55}"/>
              </a:ext>
            </a:extLst>
          </p:cNvPr>
          <p:cNvSpPr txBox="1"/>
          <p:nvPr/>
        </p:nvSpPr>
        <p:spPr>
          <a:xfrm>
            <a:off x="7925554" y="1690688"/>
            <a:ext cx="4093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(traced at local memory = 10% of the max resident set size)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4CF51-7C3E-41C2-8329-65A2CC4F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14" y="1967687"/>
            <a:ext cx="5874192" cy="1831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16283-5981-6B40-40AB-3EF8B686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14" y="4151810"/>
            <a:ext cx="5874192" cy="1441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62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FD4A-00BC-0EC1-E424-0ED65CDF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Kernel-based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4BDD-3C7D-AC00-02C0-F4B51E375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e.g., </a:t>
            </a:r>
            <a:r>
              <a:rPr lang="en-US" sz="3600" dirty="0">
                <a:solidFill>
                  <a:srgbClr val="0070C0"/>
                </a:solidFill>
              </a:rPr>
              <a:t>Fastswap</a:t>
            </a:r>
            <a:r>
              <a:rPr lang="en-US" sz="3600" dirty="0"/>
              <a:t>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More recent examples: </a:t>
            </a:r>
            <a:r>
              <a:rPr lang="en-US" sz="2400" dirty="0">
                <a:solidFill>
                  <a:srgbClr val="0070C0"/>
                </a:solidFill>
              </a:rPr>
              <a:t>Canvas, Hermit (NSDI’23)</a:t>
            </a:r>
          </a:p>
          <a:p>
            <a:endParaRPr lang="en-US" sz="2400" dirty="0"/>
          </a:p>
          <a:p>
            <a:r>
              <a:rPr lang="en-US" sz="2400" dirty="0"/>
              <a:t>OS swapping to remote memory</a:t>
            </a:r>
          </a:p>
          <a:p>
            <a:r>
              <a:rPr lang="en-US" sz="2400" dirty="0"/>
              <a:t>Fully transparent</a:t>
            </a:r>
          </a:p>
          <a:p>
            <a:r>
              <a:rPr lang="en-US" sz="2400" dirty="0"/>
              <a:t>But suffer from</a:t>
            </a:r>
          </a:p>
          <a:p>
            <a:pPr lvl="1"/>
            <a:r>
              <a:rPr lang="en-US" sz="2000" dirty="0"/>
              <a:t>Performance overheads (Page fault costs, hard to hide latencies, etc.)</a:t>
            </a:r>
          </a:p>
          <a:p>
            <a:pPr lvl="1"/>
            <a:r>
              <a:rPr lang="en-US" sz="2000" dirty="0"/>
              <a:t>Semantic-gap</a:t>
            </a:r>
          </a:p>
        </p:txBody>
      </p:sp>
    </p:spTree>
    <p:extLst>
      <p:ext uri="{BB962C8B-B14F-4D97-AF65-F5344CB8AC3E}">
        <p14:creationId xmlns:p14="http://schemas.microsoft.com/office/powerpoint/2010/main" val="1262001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FA7F-BEC4-04CF-EA9A-FA82B12F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Hinting AIFM’s Web Service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4524-7C35-CFC3-B967-754E631B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18983-7BF9-6942-A9DA-08E03757D3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A74B-E22A-21F8-E0DD-58CF3CBB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B838A-25E4-CBAE-E982-EBD4958E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44" y="1915936"/>
            <a:ext cx="10042964" cy="361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4A82A-5D74-A3E9-F6E7-B342ED73AE00}"/>
              </a:ext>
            </a:extLst>
          </p:cNvPr>
          <p:cNvSpPr txBox="1"/>
          <p:nvPr/>
        </p:nvSpPr>
        <p:spPr>
          <a:xfrm>
            <a:off x="2901244" y="5700889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size: 32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B86E6-2951-D34E-235F-235866A731A5}"/>
              </a:ext>
            </a:extLst>
          </p:cNvPr>
          <p:cNvSpPr txBox="1"/>
          <p:nvPr/>
        </p:nvSpPr>
        <p:spPr>
          <a:xfrm>
            <a:off x="8144933" y="5700889"/>
            <a:ext cx="163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size: 2 KB</a:t>
            </a:r>
          </a:p>
        </p:txBody>
      </p:sp>
    </p:spTree>
    <p:extLst>
      <p:ext uri="{BB962C8B-B14F-4D97-AF65-F5344CB8AC3E}">
        <p14:creationId xmlns:p14="http://schemas.microsoft.com/office/powerpoint/2010/main" val="140479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52FD-EBF7-B0B1-E7B5-44E4C062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9AED-6FD0-9702-EA28-712CA25E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8697" cy="4351338"/>
          </a:xfrm>
        </p:spPr>
        <p:txBody>
          <a:bodyPr/>
          <a:lstStyle/>
          <a:p>
            <a:r>
              <a:rPr lang="en-US" sz="2400" dirty="0"/>
              <a:t>A new point in far memory design space</a:t>
            </a:r>
          </a:p>
          <a:p>
            <a:r>
              <a:rPr lang="en-US" sz="2400" dirty="0"/>
              <a:t>Sacrifices little transparency for performance benefits of highly intrusive runtimes</a:t>
            </a:r>
          </a:p>
          <a:p>
            <a:r>
              <a:rPr lang="en-US" sz="2400" dirty="0"/>
              <a:t>This work is under review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B24C-9B5A-56FD-F73A-317177D1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18983-7BF9-6942-A9DA-08E03757D316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9F28AE-22BC-B6EF-97B0-CE4AF28909E0}"/>
              </a:ext>
            </a:extLst>
          </p:cNvPr>
          <p:cNvCxnSpPr>
            <a:cxnSpLocks/>
          </p:cNvCxnSpPr>
          <p:nvPr/>
        </p:nvCxnSpPr>
        <p:spPr>
          <a:xfrm>
            <a:off x="8441091" y="4486940"/>
            <a:ext cx="1930056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0936C7-3EE2-CCA6-86FC-C441DA049687}"/>
              </a:ext>
            </a:extLst>
          </p:cNvPr>
          <p:cNvCxnSpPr>
            <a:cxnSpLocks/>
          </p:cNvCxnSpPr>
          <p:nvPr/>
        </p:nvCxnSpPr>
        <p:spPr>
          <a:xfrm flipH="1" flipV="1">
            <a:off x="8441091" y="2863049"/>
            <a:ext cx="1" cy="1623891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0C4BBF-D922-2998-B20F-F03DED669A92}"/>
              </a:ext>
            </a:extLst>
          </p:cNvPr>
          <p:cNvSpPr txBox="1"/>
          <p:nvPr/>
        </p:nvSpPr>
        <p:spPr>
          <a:xfrm>
            <a:off x="8484585" y="4568444"/>
            <a:ext cx="1976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Less intrusive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B79A7-947E-2633-836B-3B0FEE90CC65}"/>
              </a:ext>
            </a:extLst>
          </p:cNvPr>
          <p:cNvSpPr txBox="1"/>
          <p:nvPr/>
        </p:nvSpPr>
        <p:spPr>
          <a:xfrm rot="16200000">
            <a:off x="7573168" y="3521105"/>
            <a:ext cx="120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Performance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A359CB-8A98-29C1-DA8E-6E8CF2FCC750}"/>
              </a:ext>
            </a:extLst>
          </p:cNvPr>
          <p:cNvCxnSpPr>
            <a:cxnSpLocks/>
          </p:cNvCxnSpPr>
          <p:nvPr/>
        </p:nvCxnSpPr>
        <p:spPr>
          <a:xfrm>
            <a:off x="9103017" y="4575477"/>
            <a:ext cx="838590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DEC7DF-E654-DA9E-D54E-B94B6763B315}"/>
              </a:ext>
            </a:extLst>
          </p:cNvPr>
          <p:cNvSpPr txBox="1"/>
          <p:nvPr/>
        </p:nvSpPr>
        <p:spPr>
          <a:xfrm>
            <a:off x="9648497" y="4054331"/>
            <a:ext cx="911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Fastswap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78BFA-BF5E-88BA-DF55-ECB7F4A4071A}"/>
              </a:ext>
            </a:extLst>
          </p:cNvPr>
          <p:cNvSpPr txBox="1"/>
          <p:nvPr/>
        </p:nvSpPr>
        <p:spPr>
          <a:xfrm>
            <a:off x="8547459" y="2863445"/>
            <a:ext cx="5693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AIFM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BCF2A-E61D-E708-BF98-AA1410641192}"/>
              </a:ext>
            </a:extLst>
          </p:cNvPr>
          <p:cNvSpPr txBox="1"/>
          <p:nvPr/>
        </p:nvSpPr>
        <p:spPr>
          <a:xfrm>
            <a:off x="9556332" y="3035548"/>
            <a:ext cx="5491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Eden</a:t>
            </a:r>
            <a:endParaRPr lang="en-US" sz="1400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8B5717-8B4D-8024-B2B5-781788DE3BBD}"/>
              </a:ext>
            </a:extLst>
          </p:cNvPr>
          <p:cNvCxnSpPr>
            <a:cxnSpLocks/>
          </p:cNvCxnSpPr>
          <p:nvPr/>
        </p:nvCxnSpPr>
        <p:spPr>
          <a:xfrm flipV="1">
            <a:off x="8337210" y="2949349"/>
            <a:ext cx="0" cy="664815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15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E177-A93A-5276-5B45-89411255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Runtime-based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0700-3CEB-0E86-7DDD-0DBDD6371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3394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e.g., </a:t>
            </a:r>
            <a:r>
              <a:rPr lang="en-US" sz="3600" dirty="0">
                <a:solidFill>
                  <a:srgbClr val="00B050"/>
                </a:solidFill>
              </a:rPr>
              <a:t>AIFM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/>
              <a:t>Custom object-based interface + user-space runtime</a:t>
            </a:r>
          </a:p>
          <a:p>
            <a:r>
              <a:rPr lang="en-US" sz="2400" dirty="0"/>
              <a:t>Access far memory objects through C++ smart pointers</a:t>
            </a:r>
          </a:p>
          <a:p>
            <a:r>
              <a:rPr lang="en-US" sz="2400" dirty="0"/>
              <a:t>Minimizing changes through far-memory versions for common data structures</a:t>
            </a:r>
          </a:p>
          <a:p>
            <a:endParaRPr lang="en-US" sz="2400" dirty="0"/>
          </a:p>
          <a:p>
            <a:r>
              <a:rPr lang="en-US" dirty="0"/>
              <a:t>Removes page fault costs &amp; I/O amplification</a:t>
            </a:r>
          </a:p>
          <a:p>
            <a:r>
              <a:rPr lang="en-US" dirty="0"/>
              <a:t>Better latency hiding using user-level threads</a:t>
            </a:r>
          </a:p>
          <a:p>
            <a:r>
              <a:rPr lang="en-US" dirty="0"/>
              <a:t>Application-informed memory management</a:t>
            </a:r>
          </a:p>
          <a:p>
            <a:r>
              <a:rPr lang="en-US" dirty="0"/>
              <a:t>But prohibitively many changes which is </a:t>
            </a:r>
            <a:r>
              <a:rPr lang="en-US" dirty="0">
                <a:solidFill>
                  <a:srgbClr val="00B050"/>
                </a:solidFill>
              </a:rPr>
              <a:t>non-incremental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hard to use</a:t>
            </a:r>
            <a:endParaRPr lang="en-US" dirty="0"/>
          </a:p>
          <a:p>
            <a:pPr lvl="1"/>
            <a:r>
              <a:rPr lang="en-US" strike="sngStrike" dirty="0"/>
              <a:t>Example: </a:t>
            </a:r>
            <a:r>
              <a:rPr lang="en-US" strike="sngStrike" dirty="0" err="1"/>
              <a:t>DataFrame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46151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0984-7748-3CB1-0293-9E2912B1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design aka Kona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5926-DAF0-96C9-E0F9-222437550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92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Page management in Userspace with </a:t>
            </a:r>
            <a:r>
              <a:rPr lang="en-US" sz="2400" dirty="0">
                <a:latin typeface="Lucida Console" panose="020B0609040504020204" pitchFamily="49" charset="0"/>
              </a:rPr>
              <a:t>Userfaultfd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sz="2400" dirty="0"/>
              <a:t>Even higher page fault cost</a:t>
            </a:r>
          </a:p>
          <a:p>
            <a:r>
              <a:rPr lang="en-US" sz="2400" dirty="0"/>
              <a:t>Poor scalability (with single </a:t>
            </a:r>
            <a:r>
              <a:rPr lang="en-US" sz="2400" dirty="0" err="1"/>
              <a:t>fd</a:t>
            </a:r>
            <a:r>
              <a:rPr lang="en-US" sz="2400" dirty="0"/>
              <a:t>)</a:t>
            </a:r>
          </a:p>
          <a:p>
            <a:r>
              <a:rPr lang="en-US" sz="2400" dirty="0"/>
              <a:t>Dedicated cores – non-scalable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28437-B01A-D11E-8A18-AC00768B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51" y="2415822"/>
            <a:ext cx="4799881" cy="2421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5BDDE3-7E35-969B-B402-0C8FABB46DB3}"/>
              </a:ext>
            </a:extLst>
          </p:cNvPr>
          <p:cNvSpPr txBox="1"/>
          <p:nvPr/>
        </p:nvSpPr>
        <p:spPr>
          <a:xfrm>
            <a:off x="8587995" y="4953175"/>
            <a:ext cx="17929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Userfaultfd calls  </a:t>
            </a:r>
          </a:p>
        </p:txBody>
      </p:sp>
    </p:spTree>
    <p:extLst>
      <p:ext uri="{BB962C8B-B14F-4D97-AF65-F5344CB8AC3E}">
        <p14:creationId xmlns:p14="http://schemas.microsoft.com/office/powerpoint/2010/main" val="196478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9F97-B568-A432-B02C-6B50658C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Eden</a:t>
            </a:r>
            <a:r>
              <a:rPr lang="en-US" dirty="0"/>
              <a:t>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D551-D08A-E709-ACF4-988A14EC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Preempt page faults with </a:t>
            </a:r>
            <a:r>
              <a:rPr lang="en-US" dirty="0">
                <a:solidFill>
                  <a:srgbClr val="FF0000"/>
                </a:solidFill>
              </a:rPr>
              <a:t>hints</a:t>
            </a:r>
            <a:r>
              <a:rPr lang="en-US" dirty="0"/>
              <a:t> to User-space pager</a:t>
            </a:r>
          </a:p>
          <a:p>
            <a:pPr marL="0" indent="0">
              <a:buNone/>
            </a:pPr>
            <a:r>
              <a:rPr lang="en-US" dirty="0"/>
              <a:t>Pass context around the access with hints e.g., read-ahead</a:t>
            </a:r>
          </a:p>
        </p:txBody>
      </p:sp>
    </p:spTree>
    <p:extLst>
      <p:ext uri="{BB962C8B-B14F-4D97-AF65-F5344CB8AC3E}">
        <p14:creationId xmlns:p14="http://schemas.microsoft.com/office/powerpoint/2010/main" val="305653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2CB5-CCA9-DBB5-1DC1-C9C870B4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a handful of locations to hint!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6CC6F-A32A-8A16-A997-8F452BEE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7" y="2307934"/>
            <a:ext cx="11733913" cy="3297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354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B188-B53A-5D17-113D-5BE2D4C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Eden</a:t>
            </a:r>
            <a:r>
              <a:rPr lang="en-US" dirty="0"/>
              <a:t> Design Goals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36E6627-0328-EF0C-A65B-020AA0F9B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152565"/>
              </p:ext>
            </p:extLst>
          </p:nvPr>
        </p:nvGraphicFramePr>
        <p:xfrm>
          <a:off x="1777809" y="2095681"/>
          <a:ext cx="8040894" cy="323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3147">
                  <a:extLst>
                    <a:ext uri="{9D8B030D-6E8A-4147-A177-3AD203B41FA5}">
                      <a16:colId xmlns:a16="http://schemas.microsoft.com/office/drawing/2014/main" val="275907695"/>
                    </a:ext>
                  </a:extLst>
                </a:gridCol>
                <a:gridCol w="5637747">
                  <a:extLst>
                    <a:ext uri="{9D8B030D-6E8A-4147-A177-3AD203B41FA5}">
                      <a16:colId xmlns:a16="http://schemas.microsoft.com/office/drawing/2014/main" val="818006635"/>
                    </a:ext>
                  </a:extLst>
                </a:gridCol>
              </a:tblGrid>
              <a:tr h="58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  <a:sym typeface="Wingdings" pitchFamily="2" charset="2"/>
                        </a:rPr>
                        <a:t>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39224"/>
                  </a:ext>
                </a:extLst>
              </a:tr>
              <a:tr h="64424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Low</a:t>
                      </a:r>
                      <a:r>
                        <a:rPr lang="en-US" dirty="0"/>
                        <a:t> developer 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ym typeface="Wingdings" pitchFamily="2" charset="2"/>
                        </a:rPr>
                        <a:t>Only a handful of page fault hints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423389"/>
                  </a:ext>
                </a:extLst>
              </a:tr>
              <a:tr h="82303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Flexible policies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ym typeface="Wingdings" pitchFamily="2" charset="2"/>
                        </a:rPr>
                        <a:t>Application-specific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ym typeface="Wingdings" pitchFamily="2" charset="2"/>
                        </a:rPr>
                        <a:t>Can pass application context with hints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046378"/>
                  </a:ext>
                </a:extLst>
              </a:tr>
              <a:tr h="1175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paging throughput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Avoid userfaultfd page fault cost with hints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Batched reclaim with </a:t>
                      </a:r>
                      <a:r>
                        <a:rPr lang="en-US" i="1" dirty="0"/>
                        <a:t>vectorized UFFD calls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Scalability through per-core fault handling 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42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8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C9BC-B5DE-DD06-1F73-03E80A1C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DDEAD-69B4-D04F-C82A-32F794FA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2" y="1604250"/>
            <a:ext cx="8812220" cy="3281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FDCF48-114A-BA56-9315-E18832200094}"/>
              </a:ext>
            </a:extLst>
          </p:cNvPr>
          <p:cNvSpPr txBox="1"/>
          <p:nvPr/>
        </p:nvSpPr>
        <p:spPr>
          <a:xfrm>
            <a:off x="838200" y="5370992"/>
            <a:ext cx="58902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Per-core fault handling and RDMA queues for hinted faults</a:t>
            </a:r>
          </a:p>
          <a:p>
            <a:r>
              <a:rPr lang="en-US" dirty="0"/>
              <a:t>2. Un-hinted faults are handled on a dedicated control core  </a:t>
            </a:r>
          </a:p>
        </p:txBody>
      </p:sp>
    </p:spTree>
    <p:extLst>
      <p:ext uri="{BB962C8B-B14F-4D97-AF65-F5344CB8AC3E}">
        <p14:creationId xmlns:p14="http://schemas.microsoft.com/office/powerpoint/2010/main" val="404739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845</Words>
  <Application>Microsoft Macintosh PowerPoint</Application>
  <PresentationFormat>Widescreen</PresentationFormat>
  <Paragraphs>177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Lucida Console</vt:lpstr>
      <vt:lpstr>Wingdings</vt:lpstr>
      <vt:lpstr>Office Theme</vt:lpstr>
      <vt:lpstr>Eden: Developer-friendly User-space Far Memory</vt:lpstr>
      <vt:lpstr>In a nutshell</vt:lpstr>
      <vt:lpstr>Kernel-based approaches</vt:lpstr>
      <vt:lpstr>Runtime-based approaches</vt:lpstr>
      <vt:lpstr>Hybrid design aka Kona</vt:lpstr>
      <vt:lpstr>Eden Insight</vt:lpstr>
      <vt:lpstr>Only a handful of locations to hint!</vt:lpstr>
      <vt:lpstr>Eden Design Goals</vt:lpstr>
      <vt:lpstr>Design</vt:lpstr>
      <vt:lpstr>Hint API</vt:lpstr>
      <vt:lpstr>Basic hints</vt:lpstr>
      <vt:lpstr>Extended hints</vt:lpstr>
      <vt:lpstr>Hinted vs. Un-hinted Paths</vt:lpstr>
      <vt:lpstr>Fault handling</vt:lpstr>
      <vt:lpstr>Reclaim</vt:lpstr>
      <vt:lpstr>Other noteworthy features</vt:lpstr>
      <vt:lpstr>Evaluation</vt:lpstr>
      <vt:lpstr>Case study: Memcached</vt:lpstr>
      <vt:lpstr>Memcached Performance</vt:lpstr>
      <vt:lpstr>Hinting DataFrame library</vt:lpstr>
      <vt:lpstr>AIFM changes example</vt:lpstr>
      <vt:lpstr>DataFrame Fault Graph</vt:lpstr>
      <vt:lpstr>DataFrame Fault Graph</vt:lpstr>
      <vt:lpstr>Hinting top locations</vt:lpstr>
      <vt:lpstr>Basic hinting example</vt:lpstr>
      <vt:lpstr>Basic  “Smart” (extended) hints</vt:lpstr>
      <vt:lpstr>DataFrame Performance</vt:lpstr>
      <vt:lpstr>Emulating AIFM’s non-temporal access</vt:lpstr>
      <vt:lpstr>Case study: Memcached</vt:lpstr>
      <vt:lpstr>Hinting AIFM’s Web Service </vt:lpstr>
      <vt:lpstr>Performance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Eden: Developer-friendly User-space Far Memory</dc:title>
  <dc:creator>Microsoft Office User</dc:creator>
  <cp:lastModifiedBy>Anil Yelam (c)</cp:lastModifiedBy>
  <cp:revision>10</cp:revision>
  <dcterms:created xsi:type="dcterms:W3CDTF">2023-05-11T05:54:24Z</dcterms:created>
  <dcterms:modified xsi:type="dcterms:W3CDTF">2023-05-18T22:30:25Z</dcterms:modified>
</cp:coreProperties>
</file>